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325" r:id="rId4"/>
    <p:sldId id="259" r:id="rId5"/>
    <p:sldId id="294" r:id="rId6"/>
    <p:sldId id="296" r:id="rId7"/>
    <p:sldId id="298" r:id="rId8"/>
    <p:sldId id="299" r:id="rId9"/>
    <p:sldId id="302" r:id="rId10"/>
    <p:sldId id="303" r:id="rId11"/>
    <p:sldId id="304" r:id="rId12"/>
    <p:sldId id="295" r:id="rId13"/>
    <p:sldId id="297" r:id="rId14"/>
    <p:sldId id="305" r:id="rId15"/>
    <p:sldId id="306" r:id="rId16"/>
    <p:sldId id="309" r:id="rId17"/>
    <p:sldId id="310" r:id="rId18"/>
    <p:sldId id="311" r:id="rId19"/>
    <p:sldId id="320" r:id="rId20"/>
    <p:sldId id="318" r:id="rId21"/>
    <p:sldId id="316" r:id="rId22"/>
    <p:sldId id="322" r:id="rId23"/>
    <p:sldId id="319" r:id="rId24"/>
    <p:sldId id="315" r:id="rId25"/>
    <p:sldId id="312" r:id="rId26"/>
    <p:sldId id="321" r:id="rId27"/>
    <p:sldId id="313" r:id="rId28"/>
    <p:sldId id="314" r:id="rId29"/>
    <p:sldId id="307" r:id="rId30"/>
    <p:sldId id="317" r:id="rId31"/>
    <p:sldId id="323" r:id="rId32"/>
    <p:sldId id="324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71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1570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08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9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77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05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9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50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20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00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CF1F-FCF9-304F-8439-1EDEE2EB19BF}" type="datetimeFigureOut">
              <a:rPr lang="ru-RU" smtClean="0"/>
              <a:t>25.08.2019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4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77810" y="2960361"/>
            <a:ext cx="9774803" cy="2302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3300" cap="all" dirty="0">
                <a:latin typeface="PFBeauSansPro-Regular" panose="02000500000000020004" pitchFamily="50" charset="0"/>
                <a:sym typeface="PFBeauSansPro-Bold"/>
              </a:rPr>
              <a:t>Занятие </a:t>
            </a:r>
            <a:r>
              <a:rPr lang="ru-RU" sz="3300" cap="all" dirty="0" smtClean="0">
                <a:latin typeface="PFBeauSansPro-Regular" panose="02000500000000020004" pitchFamily="50" charset="0"/>
                <a:sym typeface="PFBeauSansPro-Bold"/>
              </a:rPr>
              <a:t>8</a:t>
            </a:r>
            <a:endParaRPr lang="ru-RU" sz="3300" cap="all" dirty="0">
              <a:latin typeface="PFBeauSansPro-Regular" panose="02000500000000020004" pitchFamily="50" charset="0"/>
              <a:sym typeface="PFBeauSansPro-Bold"/>
            </a:endParaRP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5000" b="1" cap="all" dirty="0" smtClean="0">
                <a:sym typeface="PFBeauSansPro-Bold"/>
              </a:rPr>
              <a:t>Объединение </a:t>
            </a:r>
            <a:r>
              <a:rPr lang="ru-RU" sz="5000" b="1" cap="all" dirty="0" err="1" smtClean="0">
                <a:sym typeface="PFBeauSansPro-Bold"/>
              </a:rPr>
              <a:t>датафреймов</a:t>
            </a:r>
            <a:endParaRPr lang="ru-RU" sz="5000" dirty="0"/>
          </a:p>
        </p:txBody>
      </p:sp>
      <p:pic>
        <p:nvPicPr>
          <p:cNvPr id="8" name="pasted-image.pdf">
            <a:extLst>
              <a:ext uri="{FF2B5EF4-FFF2-40B4-BE49-F238E27FC236}">
                <a16:creationId xmlns="" xmlns:a16="http://schemas.microsoft.com/office/drawing/2014/main" id="{8406B437-B6C7-4DB9-8A6B-6FD3B907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307" y="746919"/>
            <a:ext cx="1920935" cy="534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0022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как решаем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Сумма визитов и покупок для </a:t>
            </a:r>
            <a:r>
              <a:rPr lang="en-US" sz="4000" dirty="0" err="1" smtClean="0">
                <a:latin typeface="Proxima Nova Lt" panose="02000506030000020004" pitchFamily="50" charset="0"/>
              </a:rPr>
              <a:t>user_id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88" y="2441569"/>
            <a:ext cx="10540429" cy="32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588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как решаем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Сумма визитов и покупок для </a:t>
            </a:r>
            <a:r>
              <a:rPr lang="en-US" sz="4000" dirty="0" err="1" smtClean="0">
                <a:latin typeface="Proxima Nova Lt" panose="02000506030000020004" pitchFamily="50" charset="0"/>
              </a:rPr>
              <a:t>user_id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88" y="2441569"/>
            <a:ext cx="10540429" cy="3273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3937" y="5885682"/>
            <a:ext cx="404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С </a:t>
            </a:r>
            <a:r>
              <a:rPr lang="en-US" sz="3600" dirty="0" smtClean="0"/>
              <a:t>count </a:t>
            </a:r>
            <a:r>
              <a:rPr lang="ru-RU" sz="3600" dirty="0" smtClean="0"/>
              <a:t>не работает</a:t>
            </a:r>
            <a:endParaRPr lang="ru-RU" sz="36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6937248" y="3060192"/>
            <a:ext cx="0" cy="2740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0206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Типы объединений в </a:t>
            </a:r>
            <a:r>
              <a:rPr lang="en-US" sz="6000" dirty="0" smtClean="0"/>
              <a:t>pandas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3937683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типы объединений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4000" dirty="0" smtClean="0">
                <a:latin typeface="Proxima Nova Lt" panose="02000506030000020004" pitchFamily="50" charset="0"/>
              </a:rPr>
              <a:t>Join </a:t>
            </a:r>
            <a:r>
              <a:rPr lang="mr-IN" sz="4000" dirty="0" smtClean="0">
                <a:latin typeface="Proxima Nova Lt" panose="02000506030000020004" pitchFamily="50" charset="0"/>
              </a:rPr>
              <a:t>–</a:t>
            </a:r>
            <a:r>
              <a:rPr lang="en-US" sz="4000" dirty="0" smtClean="0">
                <a:latin typeface="Proxima Nova Lt" panose="02000506030000020004" pitchFamily="50" charset="0"/>
              </a:rPr>
              <a:t> </a:t>
            </a:r>
            <a:r>
              <a:rPr lang="ru-RU" sz="4000" dirty="0" smtClean="0">
                <a:latin typeface="Proxima Nova Lt" panose="02000506030000020004" pitchFamily="50" charset="0"/>
              </a:rPr>
              <a:t>по индексу, </a:t>
            </a:r>
            <a:r>
              <a:rPr lang="en-US" sz="4000" dirty="0" smtClean="0">
                <a:latin typeface="Proxima Nova Lt" panose="02000506030000020004" pitchFamily="50" charset="0"/>
              </a:rPr>
              <a:t>merge </a:t>
            </a:r>
            <a:r>
              <a:rPr lang="mr-IN" sz="4000" dirty="0" smtClean="0">
                <a:latin typeface="Proxima Nova Lt" panose="02000506030000020004" pitchFamily="50" charset="0"/>
              </a:rPr>
              <a:t>–</a:t>
            </a:r>
            <a:r>
              <a:rPr lang="en-US" sz="4000" dirty="0" smtClean="0">
                <a:latin typeface="Proxima Nova Lt" panose="02000506030000020004" pitchFamily="50" charset="0"/>
              </a:rPr>
              <a:t> </a:t>
            </a:r>
            <a:r>
              <a:rPr lang="ru-RU" sz="4000" dirty="0" smtClean="0">
                <a:latin typeface="Proxima Nova Lt" panose="02000506030000020004" pitchFamily="50" charset="0"/>
              </a:rPr>
              <a:t>по столбцам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482" y="2525332"/>
            <a:ext cx="3837686" cy="31450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3428" y="5648556"/>
            <a:ext cx="803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user_id</a:t>
            </a:r>
            <a:r>
              <a:rPr lang="en-US" sz="3600" dirty="0" smtClean="0"/>
              <a:t> </a:t>
            </a:r>
            <a:r>
              <a:rPr lang="ru-RU" sz="3600" dirty="0" smtClean="0"/>
              <a:t>сейчас индекс </a:t>
            </a:r>
            <a:r>
              <a:rPr lang="mr-IN" sz="3600" dirty="0" smtClean="0"/>
              <a:t>–</a:t>
            </a:r>
            <a:r>
              <a:rPr lang="ru-RU" sz="3600" dirty="0" smtClean="0"/>
              <a:t> используем </a:t>
            </a:r>
            <a:r>
              <a:rPr lang="en-US" sz="3600" dirty="0" smtClean="0"/>
              <a:t>join</a:t>
            </a:r>
            <a:endParaRPr lang="ru-RU" sz="3600" dirty="0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88" y="2387247"/>
            <a:ext cx="2078043" cy="31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036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89" y="2745204"/>
            <a:ext cx="6196462" cy="2939927"/>
          </a:xfrm>
          <a:prstGeom prst="rect">
            <a:avLst/>
          </a:prstGeom>
        </p:spPr>
      </p:pic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типы объединений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В таком варианте </a:t>
            </a:r>
            <a:r>
              <a:rPr lang="en-US" sz="4000" dirty="0" smtClean="0">
                <a:latin typeface="Proxima Nova Lt" panose="02000506030000020004" pitchFamily="50" charset="0"/>
              </a:rPr>
              <a:t>merge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313428" y="5648556"/>
            <a:ext cx="465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user_id</a:t>
            </a:r>
            <a:r>
              <a:rPr lang="en-US" sz="3600" dirty="0" smtClean="0"/>
              <a:t> </a:t>
            </a:r>
            <a:r>
              <a:rPr lang="ru-RU" sz="3600" dirty="0" smtClean="0"/>
              <a:t>сейчас столбец</a:t>
            </a: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510783" y="2657475"/>
            <a:ext cx="1877567" cy="685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01036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типы объединений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В таком варианте </a:t>
            </a:r>
            <a:r>
              <a:rPr lang="en-US" sz="4000" dirty="0" smtClean="0">
                <a:latin typeface="Proxima Nova Lt" panose="02000506030000020004" pitchFamily="50" charset="0"/>
              </a:rPr>
              <a:t>merge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313428" y="5575404"/>
            <a:ext cx="465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user_id</a:t>
            </a:r>
            <a:r>
              <a:rPr lang="en-US" sz="3600" dirty="0" smtClean="0"/>
              <a:t> </a:t>
            </a:r>
            <a:r>
              <a:rPr lang="ru-RU" sz="3600" dirty="0" smtClean="0"/>
              <a:t>сейчас столбец</a:t>
            </a:r>
            <a:endParaRPr lang="ru-RU" sz="36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31" y="2605162"/>
            <a:ext cx="4226852" cy="303264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397357" y="2556394"/>
            <a:ext cx="1877567" cy="685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0910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типы объединений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Все параметры по умолчанию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28" y="2264156"/>
            <a:ext cx="5806700" cy="40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4419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9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6000" dirty="0" smtClean="0"/>
              <a:t>LEFT</a:t>
            </a:r>
            <a:r>
              <a:rPr lang="ru-RU" sz="6000" dirty="0" smtClean="0"/>
              <a:t> </a:t>
            </a:r>
            <a:r>
              <a:rPr lang="ru-RU" sz="6000" dirty="0"/>
              <a:t>и</a:t>
            </a:r>
            <a:r>
              <a:rPr lang="en-US" sz="6000" dirty="0" smtClean="0"/>
              <a:t> right join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7336797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LEFT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Каждой строчке левой таблицы ищет соответствие в правой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78" y="3317812"/>
            <a:ext cx="3538823" cy="2900108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" y="3254041"/>
            <a:ext cx="1998339" cy="30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188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LEFT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Каждой строчке левой таблицы ищет соответствие в правой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78" y="3317812"/>
            <a:ext cx="3538823" cy="2900108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" y="3254041"/>
            <a:ext cx="1998339" cy="302552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70378" y="6074456"/>
            <a:ext cx="301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smtClean="0"/>
              <a:t>левая таблица</a:t>
            </a:r>
            <a:endParaRPr lang="ru-RU" sz="3600" dirty="0"/>
          </a:p>
        </p:txBody>
      </p:sp>
      <p:sp>
        <p:nvSpPr>
          <p:cNvPr id="27" name="TextBox 26"/>
          <p:cNvSpPr txBox="1"/>
          <p:nvPr/>
        </p:nvSpPr>
        <p:spPr>
          <a:xfrm>
            <a:off x="7336282" y="3232954"/>
            <a:ext cx="33276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правая таблица</a:t>
            </a:r>
          </a:p>
          <a:p>
            <a:endParaRPr lang="ru-RU" sz="3600" dirty="0"/>
          </a:p>
          <a:p>
            <a:r>
              <a:rPr lang="ru-RU" sz="3600" dirty="0" smtClean="0"/>
              <a:t>порядок важен!</a:t>
            </a:r>
            <a:endParaRPr lang="ru-RU" sz="3600" dirty="0"/>
          </a:p>
        </p:txBody>
      </p:sp>
      <p:cxnSp>
        <p:nvCxnSpPr>
          <p:cNvPr id="28" name="Прямая со стрелкой 27"/>
          <p:cNvCxnSpPr>
            <a:stCxn id="26" idx="1"/>
          </p:cNvCxnSpPr>
          <p:nvPr/>
        </p:nvCxnSpPr>
        <p:spPr>
          <a:xfrm flipH="1" flipV="1">
            <a:off x="2181950" y="5279136"/>
            <a:ext cx="588428" cy="1118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endCxn id="8" idx="3"/>
          </p:cNvCxnSpPr>
          <p:nvPr/>
        </p:nvCxnSpPr>
        <p:spPr>
          <a:xfrm flipH="1">
            <a:off x="6309201" y="3672398"/>
            <a:ext cx="1027081" cy="1095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21103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258321" y="1514004"/>
            <a:ext cx="3671903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4000" dirty="0"/>
              <a:t>Константин </a:t>
            </a:r>
          </a:p>
          <a:p>
            <a:pPr algn="l">
              <a:lnSpc>
                <a:spcPct val="100000"/>
              </a:lnSpc>
            </a:pPr>
            <a:r>
              <a:rPr lang="ru-RU" sz="4000" dirty="0" err="1"/>
              <a:t>башевой</a:t>
            </a:r>
            <a:endParaRPr sz="4000" dirty="0"/>
          </a:p>
        </p:txBody>
      </p:sp>
      <p:sp>
        <p:nvSpPr>
          <p:cNvPr id="127" name="Shape 127"/>
          <p:cNvSpPr/>
          <p:nvPr/>
        </p:nvSpPr>
        <p:spPr>
          <a:xfrm>
            <a:off x="1294069" y="2717807"/>
            <a:ext cx="1192891" cy="643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2750">
                <a:latin typeface="Proxima Nova Lt" panose="02000506030000020004" pitchFamily="50" charset="0"/>
              </a:rPr>
              <a:t>Яндекс</a:t>
            </a:r>
            <a:endParaRPr sz="275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258321" y="4031459"/>
            <a:ext cx="3384733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000" b="1" dirty="0" err="1">
                <a:latin typeface="PFBeauSansPro-Bold" panose="02000800000000020004" pitchFamily="50" charset="0"/>
              </a:rPr>
              <a:t>Habr</a:t>
            </a:r>
            <a:endParaRPr lang="ru-RU" sz="3000" b="1" dirty="0">
              <a:latin typeface="PFBeauSansPro-Bold" panose="02000800000000020004" pitchFamily="50" charset="0"/>
            </a:endParaRPr>
          </a:p>
          <a:p>
            <a:pPr algn="l">
              <a:lnSpc>
                <a:spcPct val="100000"/>
              </a:lnSpc>
            </a:pPr>
            <a:r>
              <a:rPr lang="en-US" sz="3000" dirty="0">
                <a:latin typeface="Proxima Nova Lt" panose="02000506030000020004" pitchFamily="50" charset="0"/>
              </a:rPr>
              <a:t>@</a:t>
            </a:r>
            <a:r>
              <a:rPr lang="en-US" sz="3000" dirty="0" err="1">
                <a:latin typeface="Proxima Nova Lt" panose="02000506030000020004" pitchFamily="50" charset="0"/>
              </a:rPr>
              <a:t>kpi_maker</a:t>
            </a:r>
            <a:endParaRPr lang="en-US" sz="3000" dirty="0">
              <a:latin typeface="Proxima Nova Lt" panose="02000506030000020004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3C2DF062-568A-45DB-8759-DE262E58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5" name="Shape 198">
            <a:extLst>
              <a:ext uri="{FF2B5EF4-FFF2-40B4-BE49-F238E27FC236}">
                <a16:creationId xmlns="" xmlns:a16="http://schemas.microsoft.com/office/drawing/2014/main" id="{60043467-796A-4791-97F5-E31377E47DB3}"/>
              </a:ext>
            </a:extLst>
          </p:cNvPr>
          <p:cNvSpPr/>
          <p:nvPr/>
        </p:nvSpPr>
        <p:spPr>
          <a:xfrm>
            <a:off x="1294069" y="968656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92301353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LEFT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Каждой строчке левой таблицы ищет соответствие в правой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78" y="3317812"/>
            <a:ext cx="3538823" cy="2900108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2244230" y="4450080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2244230" y="4956048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2244230" y="5462016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" y="3254041"/>
            <a:ext cx="1998339" cy="30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0502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LEFT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Строчки без пары левой таблицы остаются.</a:t>
            </a:r>
            <a:r>
              <a:rPr lang="ru-RU" sz="4000" dirty="0">
                <a:latin typeface="Proxima Nova Lt" panose="02000506030000020004" pitchFamily="50" charset="0"/>
              </a:rPr>
              <a:t> </a:t>
            </a:r>
            <a:r>
              <a:rPr lang="ru-RU" sz="4000" dirty="0" smtClean="0">
                <a:latin typeface="Proxima Nova Lt" panose="02000506030000020004" pitchFamily="50" charset="0"/>
              </a:rPr>
              <a:t>Правой </a:t>
            </a:r>
            <a:r>
              <a:rPr lang="mr-IN" sz="4000" dirty="0" smtClean="0">
                <a:latin typeface="Proxima Nova Lt" panose="02000506030000020004" pitchFamily="50" charset="0"/>
              </a:rPr>
              <a:t>–</a:t>
            </a:r>
            <a:r>
              <a:rPr lang="ru-RU" sz="4000" dirty="0" smtClean="0">
                <a:latin typeface="Proxima Nova Lt" panose="02000506030000020004" pitchFamily="50" charset="0"/>
              </a:rPr>
              <a:t> удаляются из результата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78" y="3317812"/>
            <a:ext cx="3538823" cy="2900108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2244230" y="4450080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2244230" y="4956048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2244230" y="5462016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" y="3254041"/>
            <a:ext cx="1998339" cy="3025523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>
            <a:off x="2181950" y="5961888"/>
            <a:ext cx="588428" cy="43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0378" y="6130987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NaN</a:t>
            </a:r>
            <a:endParaRPr lang="ru-RU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6835349" y="3317812"/>
            <a:ext cx="511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все строчки левой таблицы останутся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7532737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LEFT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Строчки без пары левой таблицы остаются.</a:t>
            </a:r>
            <a:r>
              <a:rPr lang="ru-RU" sz="4000" dirty="0">
                <a:latin typeface="Proxima Nova Lt" panose="02000506030000020004" pitchFamily="50" charset="0"/>
              </a:rPr>
              <a:t> </a:t>
            </a:r>
            <a:r>
              <a:rPr lang="ru-RU" sz="4000" dirty="0" smtClean="0">
                <a:latin typeface="Proxima Nova Lt" panose="02000506030000020004" pitchFamily="50" charset="0"/>
              </a:rPr>
              <a:t>Правой </a:t>
            </a:r>
            <a:r>
              <a:rPr lang="mr-IN" sz="4000" dirty="0" smtClean="0">
                <a:latin typeface="Proxima Nova Lt" panose="02000506030000020004" pitchFamily="50" charset="0"/>
              </a:rPr>
              <a:t>–</a:t>
            </a:r>
            <a:r>
              <a:rPr lang="ru-RU" sz="4000" dirty="0" smtClean="0">
                <a:latin typeface="Proxima Nova Lt" panose="02000506030000020004" pitchFamily="50" charset="0"/>
              </a:rPr>
              <a:t> удаляются из результата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78" y="3317812"/>
            <a:ext cx="3538823" cy="2900108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2244230" y="4450080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2244230" y="4956048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2244230" y="5462016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Умножение 11"/>
          <p:cNvSpPr/>
          <p:nvPr/>
        </p:nvSpPr>
        <p:spPr>
          <a:xfrm>
            <a:off x="3018642" y="5592476"/>
            <a:ext cx="455528" cy="46329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" y="3254041"/>
            <a:ext cx="1998339" cy="3025523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>
            <a:off x="2181950" y="5961888"/>
            <a:ext cx="588428" cy="43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0378" y="6130987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NaN</a:t>
            </a:r>
            <a:endParaRPr lang="ru-RU" sz="3600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3474170" y="5803392"/>
            <a:ext cx="269498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35349" y="3317812"/>
            <a:ext cx="5115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все строчки левой таблицы останутся</a:t>
            </a:r>
          </a:p>
          <a:p>
            <a:endParaRPr lang="ru-RU" sz="3600" dirty="0"/>
          </a:p>
          <a:p>
            <a:r>
              <a:rPr lang="ru-RU" sz="3600" dirty="0" smtClean="0"/>
              <a:t>правой </a:t>
            </a:r>
            <a:r>
              <a:rPr lang="mr-IN" sz="3600" dirty="0" smtClean="0"/>
              <a:t>–</a:t>
            </a:r>
            <a:r>
              <a:rPr lang="ru-RU" sz="3600" dirty="0" smtClean="0"/>
              <a:t> не факт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80270552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LEFT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Строчки без пары левой таблицы остаются.</a:t>
            </a:r>
            <a:r>
              <a:rPr lang="ru-RU" sz="4000" dirty="0">
                <a:latin typeface="Proxima Nova Lt" panose="02000506030000020004" pitchFamily="50" charset="0"/>
              </a:rPr>
              <a:t> </a:t>
            </a:r>
            <a:r>
              <a:rPr lang="ru-RU" sz="4000" dirty="0" smtClean="0">
                <a:latin typeface="Proxima Nova Lt" panose="02000506030000020004" pitchFamily="50" charset="0"/>
              </a:rPr>
              <a:t>Правой </a:t>
            </a:r>
            <a:r>
              <a:rPr lang="mr-IN" sz="4000" dirty="0" smtClean="0">
                <a:latin typeface="Proxima Nova Lt" panose="02000506030000020004" pitchFamily="50" charset="0"/>
              </a:rPr>
              <a:t>–</a:t>
            </a:r>
            <a:r>
              <a:rPr lang="ru-RU" sz="4000" dirty="0" smtClean="0">
                <a:latin typeface="Proxima Nova Lt" panose="02000506030000020004" pitchFamily="50" charset="0"/>
              </a:rPr>
              <a:t> удаляются из результата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78" y="3317812"/>
            <a:ext cx="3538823" cy="2900108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2244230" y="4450080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2244230" y="4956048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2244230" y="5462016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Умножение 11"/>
          <p:cNvSpPr/>
          <p:nvPr/>
        </p:nvSpPr>
        <p:spPr>
          <a:xfrm>
            <a:off x="3018642" y="5592476"/>
            <a:ext cx="455528" cy="46329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 12"/>
          <p:cNvSpPr/>
          <p:nvPr/>
        </p:nvSpPr>
        <p:spPr>
          <a:xfrm>
            <a:off x="6481416" y="4962144"/>
            <a:ext cx="475488" cy="475488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" y="3254041"/>
            <a:ext cx="1998339" cy="3025523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118" y="3354093"/>
            <a:ext cx="4380129" cy="3196678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>
            <a:off x="2181950" y="5961888"/>
            <a:ext cx="588428" cy="43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0378" y="6130987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NaN</a:t>
            </a:r>
            <a:endParaRPr lang="ru-RU" sz="3600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3474170" y="5803392"/>
            <a:ext cx="269498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3496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5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Left vs right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762100" y="2349003"/>
            <a:ext cx="10728999" cy="299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4000" dirty="0" smtClean="0">
                <a:latin typeface="Proxima Nova Lt" panose="02000506030000020004" pitchFamily="50" charset="0"/>
              </a:rPr>
              <a:t>Right join </a:t>
            </a:r>
            <a:r>
              <a:rPr lang="ru-RU" sz="4000" dirty="0" smtClean="0">
                <a:latin typeface="Proxima Nova Lt" panose="02000506030000020004" pitchFamily="50" charset="0"/>
              </a:rPr>
              <a:t>зеркален </a:t>
            </a:r>
            <a:r>
              <a:rPr lang="en-US" sz="4000" dirty="0" smtClean="0">
                <a:latin typeface="Proxima Nova Lt" panose="02000506030000020004" pitchFamily="50" charset="0"/>
              </a:rPr>
              <a:t>left join</a:t>
            </a:r>
          </a:p>
          <a:p>
            <a:pPr algn="ctr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Не рекомендуется к использованию без особой на это необходимости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9087034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5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right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Каждой строчке правой таблицы ищет соответствие в левой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78" y="3317812"/>
            <a:ext cx="3538823" cy="2900108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>
            <a:off x="2244230" y="4495101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Равно 12"/>
          <p:cNvSpPr/>
          <p:nvPr/>
        </p:nvSpPr>
        <p:spPr>
          <a:xfrm>
            <a:off x="6481416" y="4962144"/>
            <a:ext cx="475488" cy="475488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2244230" y="4985267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2244230" y="5475433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20" idx="3"/>
          </p:cNvCxnSpPr>
          <p:nvPr/>
        </p:nvCxnSpPr>
        <p:spPr>
          <a:xfrm flipH="1">
            <a:off x="2181950" y="5827776"/>
            <a:ext cx="588428" cy="660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" y="3254041"/>
            <a:ext cx="1998339" cy="30255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79753" y="6165066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NaN</a:t>
            </a:r>
            <a:endParaRPr lang="ru-RU" sz="3600" dirty="0"/>
          </a:p>
        </p:txBody>
      </p:sp>
      <p:sp>
        <p:nvSpPr>
          <p:cNvPr id="24" name="Умножение 23"/>
          <p:cNvSpPr/>
          <p:nvPr/>
        </p:nvSpPr>
        <p:spPr>
          <a:xfrm>
            <a:off x="279855" y="5738346"/>
            <a:ext cx="455528" cy="46329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Изображение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288" y="3373044"/>
            <a:ext cx="4435152" cy="32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132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6000" dirty="0" smtClean="0"/>
              <a:t>inner </a:t>
            </a:r>
            <a:r>
              <a:rPr lang="ru-RU" sz="6000" dirty="0" smtClean="0"/>
              <a:t>и</a:t>
            </a:r>
            <a:r>
              <a:rPr lang="en-US" sz="6000" dirty="0" smtClean="0"/>
              <a:t> outer join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0998952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INNER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16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Оставляет строки, которые есть в обеих таблицах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78" y="3317812"/>
            <a:ext cx="3538823" cy="2900108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2244230" y="4450080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2244230" y="4956048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2244230" y="5462016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Умножение 11"/>
          <p:cNvSpPr/>
          <p:nvPr/>
        </p:nvSpPr>
        <p:spPr>
          <a:xfrm>
            <a:off x="3018642" y="5580284"/>
            <a:ext cx="455528" cy="46329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 12"/>
          <p:cNvSpPr/>
          <p:nvPr/>
        </p:nvSpPr>
        <p:spPr>
          <a:xfrm>
            <a:off x="6481416" y="4962144"/>
            <a:ext cx="475488" cy="475488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" y="3254041"/>
            <a:ext cx="1998339" cy="3025523"/>
          </a:xfrm>
          <a:prstGeom prst="rect">
            <a:avLst/>
          </a:prstGeom>
        </p:spPr>
      </p:pic>
      <p:sp>
        <p:nvSpPr>
          <p:cNvPr id="17" name="Умножение 16"/>
          <p:cNvSpPr/>
          <p:nvPr/>
        </p:nvSpPr>
        <p:spPr>
          <a:xfrm>
            <a:off x="317294" y="5754624"/>
            <a:ext cx="455528" cy="46329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119" y="3254040"/>
            <a:ext cx="4711172" cy="30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9719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OUTER JOIN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Оставляет все строки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78" y="3317812"/>
            <a:ext cx="3538823" cy="2900108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2244230" y="4450080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2244230" y="4956048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2244230" y="5462016"/>
            <a:ext cx="526148" cy="48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Равно 12"/>
          <p:cNvSpPr/>
          <p:nvPr/>
        </p:nvSpPr>
        <p:spPr>
          <a:xfrm>
            <a:off x="6481416" y="4962144"/>
            <a:ext cx="475488" cy="475488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1" y="3254041"/>
            <a:ext cx="1998339" cy="3025523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119" y="3317812"/>
            <a:ext cx="3987800" cy="3340100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H="1">
            <a:off x="2181950" y="5827776"/>
            <a:ext cx="588428" cy="660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79753" y="6165066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NaN</a:t>
            </a:r>
            <a:endParaRPr lang="ru-RU" sz="36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>
            <a:off x="2181950" y="5961888"/>
            <a:ext cx="588428" cy="43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70378" y="6130987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NaN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0620736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9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Самое веселое в </a:t>
            </a:r>
            <a:r>
              <a:rPr lang="en-US" sz="6000" dirty="0" smtClean="0"/>
              <a:t>join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9490051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Что будет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Объединение таблиц это всегда весело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13428" y="2580732"/>
            <a:ext cx="79287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ru-RU" sz="2800" dirty="0" smtClean="0"/>
              <a:t>Чем </a:t>
            </a:r>
            <a:r>
              <a:rPr lang="en-US" sz="2800" dirty="0" smtClean="0"/>
              <a:t>merge </a:t>
            </a:r>
            <a:r>
              <a:rPr lang="ru-RU" sz="2800" dirty="0" smtClean="0"/>
              <a:t>отличается от </a:t>
            </a:r>
            <a:r>
              <a:rPr lang="en-US" sz="2800" dirty="0" smtClean="0"/>
              <a:t>join </a:t>
            </a:r>
            <a:r>
              <a:rPr lang="ru-RU" sz="2800" dirty="0" smtClean="0"/>
              <a:t>и их типы в </a:t>
            </a:r>
            <a:r>
              <a:rPr lang="en-US" sz="2800" dirty="0" smtClean="0"/>
              <a:t>pandas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ru-RU" sz="2800" dirty="0" smtClean="0"/>
              <a:t>Дубликаты как верный спутник объединений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ru-RU" sz="2800" dirty="0" smtClean="0"/>
              <a:t>Оптимизация хранения данных с помощью </a:t>
            </a:r>
            <a:r>
              <a:rPr lang="en-US" sz="2800" dirty="0" smtClean="0"/>
              <a:t>join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97588826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Дубликаты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147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полезно проверять</a:t>
            </a:r>
          </a:p>
          <a:p>
            <a:pPr algn="l">
              <a:lnSpc>
                <a:spcPct val="130000"/>
              </a:lnSpc>
              <a:spcBef>
                <a:spcPts val="1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2800" dirty="0" smtClean="0">
                <a:latin typeface="Proxima Nova Lt" panose="02000506030000020004" pitchFamily="50" charset="0"/>
              </a:rPr>
              <a:t>(исходя из логики задачи)</a:t>
            </a:r>
            <a:endParaRPr lang="ru-RU" sz="28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283931" y="3175666"/>
            <a:ext cx="8338501" cy="255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ru-RU" sz="2800" dirty="0" smtClean="0"/>
              <a:t>После </a:t>
            </a:r>
            <a:r>
              <a:rPr lang="en-US" sz="2800" dirty="0" smtClean="0"/>
              <a:t>LEFT-join </a:t>
            </a:r>
            <a:r>
              <a:rPr lang="ru-RU" sz="2800" dirty="0" smtClean="0"/>
              <a:t>количество строк не изменилось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ru-RU" sz="2800" dirty="0" smtClean="0"/>
              <a:t>Суммы числовых столбцов не изменились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ru-RU" sz="2800" dirty="0" smtClean="0"/>
              <a:t>Суммы в правой таблице тоже неплохо проверить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70617791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6000" dirty="0" smtClean="0"/>
              <a:t>JOIN </a:t>
            </a:r>
            <a:r>
              <a:rPr lang="ru-RU" sz="6000" dirty="0" smtClean="0"/>
              <a:t>и оптимизация хранения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01729310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оптимизация хранения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Как сэкономить место на диске</a:t>
            </a:r>
            <a:endParaRPr lang="ru-RU" sz="28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283931" y="2885532"/>
            <a:ext cx="1068581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ru-RU" sz="2800" dirty="0" smtClean="0"/>
              <a:t>Длинные повторяющиеся столбцы переводим в идентификаторы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ru-RU" sz="2800" dirty="0" smtClean="0"/>
              <a:t>Составляем словари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ru-RU" sz="2800" dirty="0" err="1" smtClean="0"/>
              <a:t>Логи</a:t>
            </a:r>
            <a:r>
              <a:rPr lang="ru-RU" sz="2800" dirty="0" smtClean="0"/>
              <a:t> - отдельно, словари - отдельно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200137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9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Сквозная аналитика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4693850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сквозная аналитика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Склеить лог визитов и лог покупок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774" y="2605920"/>
            <a:ext cx="3020928" cy="3440501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5" y="2605919"/>
            <a:ext cx="2828387" cy="34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6186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Сквозная аналитика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Склеить лог визитов и лог покупок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946817" y="5112368"/>
            <a:ext cx="242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</a:t>
            </a:r>
            <a:r>
              <a:rPr lang="ru-RU" dirty="0" smtClean="0"/>
              <a:t>еще </a:t>
            </a:r>
            <a:r>
              <a:rPr lang="en-US" dirty="0" err="1" smtClean="0"/>
              <a:t>user_id</a:t>
            </a:r>
            <a:r>
              <a:rPr lang="en-US" dirty="0" smtClean="0"/>
              <a:t> = 11</a:t>
            </a:r>
            <a:r>
              <a:rPr lang="ru-RU" dirty="0" smtClean="0"/>
              <a:t> и 77</a:t>
            </a:r>
            <a:endParaRPr lang="ru-RU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774" y="2605920"/>
            <a:ext cx="3020928" cy="3440501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816" y="3523167"/>
            <a:ext cx="3673183" cy="1571611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5" y="2605919"/>
            <a:ext cx="2828387" cy="34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9746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9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Первые проблемы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72597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проблемы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Нет однозначного соответствия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774" y="2605920"/>
            <a:ext cx="3020928" cy="3440501"/>
          </a:xfrm>
          <a:prstGeom prst="rect">
            <a:avLst/>
          </a:prstGeom>
        </p:spPr>
      </p:pic>
      <p:pic>
        <p:nvPicPr>
          <p:cNvPr id="28" name="Изображение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5" y="2605919"/>
            <a:ext cx="2828387" cy="34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6001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как решаем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Сумма визитов и покупок для </a:t>
            </a:r>
            <a:r>
              <a:rPr lang="en-US" sz="4000" dirty="0" err="1" smtClean="0">
                <a:latin typeface="Proxima Nova Lt" panose="02000506030000020004" pitchFamily="50" charset="0"/>
              </a:rPr>
              <a:t>user_id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31" y="2172050"/>
            <a:ext cx="9168700" cy="41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1540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396</Words>
  <Application>Microsoft Macintosh PowerPoint</Application>
  <PresentationFormat>Широкоэкранный</PresentationFormat>
  <Paragraphs>113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2" baseType="lpstr">
      <vt:lpstr>Calibri</vt:lpstr>
      <vt:lpstr>Calibri Light</vt:lpstr>
      <vt:lpstr>Mangal</vt:lpstr>
      <vt:lpstr>PF BeauSans Pro SemiBold</vt:lpstr>
      <vt:lpstr>PFBeauSansPro-Bold</vt:lpstr>
      <vt:lpstr>PFBeauSansPro-Regular</vt:lpstr>
      <vt:lpstr>Proxima Nova Lt</vt:lpstr>
      <vt:lpstr>Proxima Nova Regular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181</cp:revision>
  <dcterms:created xsi:type="dcterms:W3CDTF">2019-07-06T12:48:20Z</dcterms:created>
  <dcterms:modified xsi:type="dcterms:W3CDTF">2019-08-25T21:09:23Z</dcterms:modified>
</cp:coreProperties>
</file>